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65" r:id="rId3"/>
    <p:sldId id="269" r:id="rId4"/>
    <p:sldId id="268" r:id="rId5"/>
    <p:sldId id="260" r:id="rId6"/>
    <p:sldId id="288" r:id="rId7"/>
    <p:sldId id="289" r:id="rId8"/>
    <p:sldId id="272" r:id="rId9"/>
    <p:sldId id="301" r:id="rId10"/>
    <p:sldId id="300" r:id="rId11"/>
    <p:sldId id="297" r:id="rId12"/>
    <p:sldId id="298" r:id="rId13"/>
    <p:sldId id="292" r:id="rId14"/>
    <p:sldId id="303" r:id="rId15"/>
    <p:sldId id="293" r:id="rId16"/>
    <p:sldId id="302" r:id="rId17"/>
    <p:sldId id="304" r:id="rId18"/>
    <p:sldId id="306" r:id="rId19"/>
    <p:sldId id="307" r:id="rId2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576" autoAdjust="0"/>
  </p:normalViewPr>
  <p:slideViewPr>
    <p:cSldViewPr>
      <p:cViewPr varScale="1">
        <p:scale>
          <a:sx n="69" d="100"/>
          <a:sy n="69" d="100"/>
        </p:scale>
        <p:origin x="-6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75C42F-CF36-4E41-866E-9FCDAB556561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34760C-4B70-4C8A-AA06-2CA080180B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2108B9-632A-4DCE-8E5F-47394226212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u="sng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Criticità!</a:t>
            </a:r>
            <a:r>
              <a:rPr lang="it-IT" sz="12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L’area del Disagio Adulto non è delegata, quindi non ha un servizio sociale professionale di riferimento.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200" b="1" i="1" dirty="0" smtClean="0"/>
              <a:t>Un percorso graduale, attraverso questi atti: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sz="1200" b="1" dirty="0" smtClean="0"/>
              <a:t>Convenzione per conferimento funzione ex </a:t>
            </a:r>
            <a:r>
              <a:rPr lang="it-IT" sz="1200" b="1" dirty="0" err="1" smtClean="0"/>
              <a:t>Lr</a:t>
            </a:r>
            <a:r>
              <a:rPr lang="it-IT" sz="1200" b="1" dirty="0" smtClean="0"/>
              <a:t> 21/2012 </a:t>
            </a:r>
            <a:r>
              <a:rPr lang="it-IT" sz="1200" dirty="0" smtClean="0"/>
              <a:t>(</a:t>
            </a:r>
            <a:r>
              <a:rPr lang="it-IT" sz="1200" i="1" dirty="0" smtClean="0"/>
              <a:t>marzo 2014</a:t>
            </a:r>
            <a:r>
              <a:rPr lang="it-IT" sz="1200" dirty="0" smtClean="0"/>
              <a:t>);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sz="1200" dirty="0" smtClean="0"/>
              <a:t>Approvazione in Comitato di Distretto </a:t>
            </a:r>
            <a:r>
              <a:rPr lang="it-IT" sz="1200" b="1" dirty="0" smtClean="0"/>
              <a:t>Programma di Riordino </a:t>
            </a:r>
            <a:r>
              <a:rPr lang="it-IT" sz="1200" dirty="0" smtClean="0"/>
              <a:t>(15/5/2014) ex </a:t>
            </a:r>
            <a:r>
              <a:rPr lang="it-IT" sz="1200" dirty="0" err="1" smtClean="0"/>
              <a:t>Lr</a:t>
            </a:r>
            <a:r>
              <a:rPr lang="it-IT" sz="1200" dirty="0" smtClean="0"/>
              <a:t> 12/2013.  Successivamente recepito nei Consigli UCAB.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sz="1200" dirty="0" smtClean="0"/>
              <a:t>Avvio </a:t>
            </a:r>
            <a:r>
              <a:rPr lang="it-IT" sz="1200" b="1" dirty="0" smtClean="0"/>
              <a:t>Tavoli tecnico-politici </a:t>
            </a:r>
            <a:r>
              <a:rPr lang="it-IT" sz="1200" dirty="0" smtClean="0"/>
              <a:t>finalizzati all’approvazione nelle Giunte delle </a:t>
            </a:r>
            <a:r>
              <a:rPr lang="it-IT" sz="1200" b="1" dirty="0" smtClean="0"/>
              <a:t>Linee d’indirizzo per attuazione programma di riordino</a:t>
            </a:r>
            <a:r>
              <a:rPr lang="it-IT" sz="1200" dirty="0" smtClean="0"/>
              <a:t> (Dicembre 2014)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sz="1200" b="1" dirty="0" smtClean="0"/>
              <a:t>Convenzione tra le due Unioni </a:t>
            </a:r>
            <a:r>
              <a:rPr lang="it-IT" sz="1200" dirty="0" smtClean="0"/>
              <a:t>per la semplificazione dei processi di governo e l’attuazione del programma di riordino (in corso)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4760C-4B70-4C8A-AA06-2CA080180B0D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7FCDF-B274-4BBB-BD21-4606149E7187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C13D8-F91D-41C2-B21D-BD57FEC063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31C2-FC0F-4B6E-9518-51039A14E22C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9A0B-3FCC-4723-BA26-926498F752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D7109-6DAB-48A8-8F79-43E06DAACE3E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0FEBA-5781-4816-8945-EF8906C8FE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1955-E528-4660-8EB0-8B2CA2CD5168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740A-148D-4C88-BF48-F977971932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3613-00F1-4743-8C56-76A91B874157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7A8E7-DDE7-4CB4-B48A-90F045DF26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45F6-58A2-4DDF-A211-98D68C78D273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144AE-C662-4789-BCA3-66D9AA25EA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E6D5-A15C-42B7-8A45-B28DAC2A8EC0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E2F8-DC80-44F2-9A47-1E1FAA7087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8E96E-EDDA-4E61-9782-593F8AD46094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64FB-DAC2-4E91-8AB2-5354025CC8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8EB3-D0B0-4D4F-9CE7-4BD344D8BBCC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A596A-6309-4BA9-987D-2F0D952D36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501A-609D-4FD4-9518-B917952A2E7D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FD32-AC2B-4C0C-86BB-61328B1054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E485E-3F06-4886-B800-A0E39D48F7DE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A881E-903F-4AEC-B6A9-8B4AC7753D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205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B95FE80-5BF2-4A44-B8C5-0EA5EBD4DA22}" type="datetimeFigureOut">
              <a:rPr lang="it-IT"/>
              <a:pPr>
                <a:defRPr/>
              </a:pPr>
              <a:t>18/02/2015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D837BEE-46A1-4C6F-911F-CD91D0D9A6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2057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058" name="Picture 7" descr="logo"/>
          <p:cNvPicPr>
            <a:picLocks noChangeAspect="1" noChangeArrowheads="1"/>
          </p:cNvPicPr>
          <p:nvPr userDrawn="1"/>
        </p:nvPicPr>
        <p:blipFill>
          <a:blip r:embed="rId13">
            <a:lum bright="24000"/>
          </a:blip>
          <a:srcRect/>
          <a:stretch>
            <a:fillRect/>
          </a:stretch>
        </p:blipFill>
        <p:spPr bwMode="auto">
          <a:xfrm>
            <a:off x="7072313" y="5929313"/>
            <a:ext cx="15954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7" r:id="rId2"/>
    <p:sldLayoutId id="2147483816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7" r:id="rId9"/>
    <p:sldLayoutId id="2147483813" r:id="rId10"/>
    <p:sldLayoutId id="21474838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-252536" y="3356992"/>
            <a:ext cx="9144000" cy="108012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dirty="0" smtClean="0"/>
              <a:t> </a:t>
            </a:r>
            <a:r>
              <a:rPr lang="it-IT" sz="2900" dirty="0" smtClean="0">
                <a:solidFill>
                  <a:schemeClr val="bg1"/>
                </a:solidFill>
              </a:rPr>
              <a:t>“Le nuove competenze professionali per il lavoro di comunità”</a:t>
            </a:r>
            <a:br>
              <a:rPr lang="it-IT" sz="2900" dirty="0" smtClean="0">
                <a:solidFill>
                  <a:schemeClr val="bg1"/>
                </a:solidFill>
              </a:rPr>
            </a:br>
            <a:endParaRPr lang="it-IT" sz="2900" dirty="0" smtClean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388" y="5732463"/>
            <a:ext cx="6270625" cy="995362"/>
          </a:xfrm>
        </p:spPr>
        <p:txBody>
          <a:bodyPr>
            <a:normAutofit/>
          </a:bodyPr>
          <a:lstStyle/>
          <a:p>
            <a:pPr marR="0"/>
            <a:r>
              <a:rPr lang="it-IT" sz="2000" b="1" smtClean="0"/>
              <a:t>Ufficio di Piano Distretto di Porretta Terme</a:t>
            </a:r>
          </a:p>
          <a:p>
            <a:pPr marR="0"/>
            <a:r>
              <a:rPr lang="it-IT" sz="2000" b="1" smtClean="0">
                <a:solidFill>
                  <a:srgbClr val="000000"/>
                </a:solidFill>
              </a:rPr>
              <a:t>Bologna – 18 febbraio 2015</a:t>
            </a:r>
          </a:p>
        </p:txBody>
      </p:sp>
      <p:pic>
        <p:nvPicPr>
          <p:cNvPr id="6148" name="Picture 2" descr="C:\Users\Annalisa\Pictures\Empowerment e Comunità  ciclo di seminari -_files\ec-icona-conveg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0"/>
            <a:ext cx="406717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50825" y="476250"/>
            <a:ext cx="47148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i="1" dirty="0">
                <a:latin typeface="+mj-lt"/>
                <a:cs typeface="+mn-cs"/>
              </a:rPr>
              <a:t>EMPOWERMENT E </a:t>
            </a:r>
            <a:endParaRPr lang="it-IT" sz="4800" b="1" i="1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i="1" dirty="0">
                <a:latin typeface="+mj-lt"/>
                <a:cs typeface="+mn-cs"/>
              </a:rPr>
              <a:t>COMUNITA</a:t>
            </a:r>
            <a:r>
              <a:rPr lang="it-IT" sz="4800" b="1" dirty="0">
                <a:latin typeface="+mj-lt"/>
                <a:cs typeface="+mn-cs"/>
              </a:rPr>
              <a:t>’</a:t>
            </a:r>
          </a:p>
        </p:txBody>
      </p:sp>
      <p:pic>
        <p:nvPicPr>
          <p:cNvPr id="6150" name="Picture 4" descr="Benvenuto nel portale model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Benvenuto nel portale model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446088" y="773113"/>
            <a:ext cx="8229600" cy="1143000"/>
          </a:xfrm>
        </p:spPr>
        <p:txBody>
          <a:bodyPr/>
          <a:lstStyle/>
          <a:p>
            <a:pPr algn="ctr"/>
            <a:r>
              <a:rPr lang="it-IT" sz="3600" b="1" smtClean="0"/>
              <a:t>Come il SST partecipa al lavoro di comunità (DGR 1012/2014)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5111750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Attiva azioni finalizzate a costruire legami con gli attori sociali del micro-contesto territoriale (piccolo comune, quartiere, ..) per poter rilevare i problemi e le risorse attivabili, i rischi di emarginazione ed esclusione sociale ed i possibili percorsi di lavoro con gli attori locali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Realizza attività per orientare gli attori del territorio verso obiettivi comuni, condividendo strategie di azione e progettualità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Promuove e partecipa attivamente ad iniziative e progetti di prevenzione delle situazioni di disagio e di riduzione del grado di vulnerabilità sociale delle persone/famiglie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Sostiene l’attività delle Organizzazioni del Terzo Settore orientata alla realizzazione di opportunità di sviluppo e di promozione in continuità con l’attività del servizio pubblico.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457200" y="917575"/>
            <a:ext cx="8229600" cy="1143000"/>
          </a:xfrm>
        </p:spPr>
        <p:txBody>
          <a:bodyPr/>
          <a:lstStyle/>
          <a:p>
            <a:pPr algn="ctr"/>
            <a:r>
              <a:rPr lang="it-IT" sz="3600" b="1" smtClean="0"/>
              <a:t>Cosa viene identificato come lavoro di comunità? (1)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457200" y="2352675"/>
            <a:ext cx="8229600" cy="4389438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000" dirty="0" smtClean="0"/>
              <a:t>Gli interventi di comunità, </a:t>
            </a:r>
            <a:r>
              <a:rPr lang="it-IT" sz="2000" u="sng" dirty="0" smtClean="0"/>
              <a:t>nella loro fase iniziale</a:t>
            </a:r>
            <a:r>
              <a:rPr lang="it-IT" sz="2000" dirty="0" smtClean="0"/>
              <a:t>, si caratterizzano per due tipi di azioni: 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sz="2000" dirty="0" smtClean="0"/>
              <a:t>la realizzazione di </a:t>
            </a:r>
            <a:r>
              <a:rPr lang="it-IT" sz="2000" b="1" dirty="0" smtClean="0"/>
              <a:t>azioni conoscitive </a:t>
            </a:r>
            <a:r>
              <a:rPr lang="it-IT" sz="2000" dirty="0" smtClean="0"/>
              <a:t>tramite </a:t>
            </a:r>
            <a:r>
              <a:rPr lang="it-IT" sz="2000" i="1" dirty="0" smtClean="0"/>
              <a:t>metodi</a:t>
            </a:r>
            <a:r>
              <a:rPr lang="it-IT" sz="2000" dirty="0" smtClean="0"/>
              <a:t> e </a:t>
            </a:r>
            <a:r>
              <a:rPr lang="it-IT" sz="2000" i="1" dirty="0" smtClean="0"/>
              <a:t>strumenti</a:t>
            </a:r>
            <a:r>
              <a:rPr lang="it-IT" sz="2000" dirty="0" smtClean="0"/>
              <a:t> della ricerca sociale sul campo (es. di metodo: la ricerca‐azione; es. di strumenti:l'osservazione diretta, l'analisi dei dati, i focus </a:t>
            </a:r>
            <a:r>
              <a:rPr lang="it-IT" sz="2000" dirty="0" err="1" smtClean="0"/>
              <a:t>groups</a:t>
            </a:r>
            <a:r>
              <a:rPr lang="it-IT" sz="2000" dirty="0" smtClean="0"/>
              <a:t>, i questionari, i lavori di gruppo, gli  incontri, le interviste)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sz="2000" dirty="0" smtClean="0"/>
              <a:t>la costruzione/definizione di </a:t>
            </a:r>
            <a:r>
              <a:rPr lang="it-IT" sz="2000" b="1" dirty="0" smtClean="0"/>
              <a:t>un tavolo di lavoro</a:t>
            </a:r>
            <a:r>
              <a:rPr lang="it-IT" sz="2000" dirty="0" smtClean="0"/>
              <a:t>, di un coordinamento. Esso può essere già presente nel territorio, ma può essere anche costituito ad hoc.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950913" y="704850"/>
            <a:ext cx="8229600" cy="1143000"/>
          </a:xfrm>
        </p:spPr>
        <p:txBody>
          <a:bodyPr/>
          <a:lstStyle/>
          <a:p>
            <a:pPr algn="ctr"/>
            <a:r>
              <a:rPr lang="it-IT" sz="3600" b="1" smtClean="0"/>
              <a:t>Cosa viene identificato come lavoro di comunità?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000" dirty="0" smtClean="0"/>
              <a:t>In un intervento di comunità si possono realizzare molteplici tipi di azioni: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azioni che lavorano sul </a:t>
            </a:r>
            <a:r>
              <a:rPr lang="it-IT" sz="2000" b="1" dirty="0" smtClean="0"/>
              <a:t>senso di appartenenza</a:t>
            </a:r>
            <a:r>
              <a:rPr lang="it-IT" sz="2000" dirty="0" smtClean="0"/>
              <a:t>,  sullo scambio;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azioni che portano ad una ‘</a:t>
            </a:r>
            <a:r>
              <a:rPr lang="it-IT" sz="2000" b="1" dirty="0" smtClean="0"/>
              <a:t>presa di possesso’</a:t>
            </a:r>
            <a:r>
              <a:rPr lang="it-IT" sz="2000" dirty="0" smtClean="0"/>
              <a:t> del territorio, ad un presidio positivo del territorio. Ad esempio, le attività di aggregazione, socializzazione, animazione territoriale, le iniziative di sensibilizzazione e informazione su specifiche tematiche (accoglienza, affido, abuso sostanze...)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azioni di </a:t>
            </a:r>
            <a:r>
              <a:rPr lang="it-IT" sz="2000" b="1" dirty="0" smtClean="0"/>
              <a:t>tipo educativo </a:t>
            </a:r>
            <a:r>
              <a:rPr lang="it-IT" sz="2000" dirty="0" smtClean="0"/>
              <a:t>(esempio: educativa di strada, o azioni visibili di presidio del territorio, punti di ascolto per il sostegno della genitorialità)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azioni che </a:t>
            </a:r>
            <a:r>
              <a:rPr lang="it-IT" sz="2000" b="1" dirty="0" smtClean="0"/>
              <a:t>vanno a modificare la struttura simbolica della società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azioni congruenti con </a:t>
            </a:r>
            <a:r>
              <a:rPr lang="it-IT" sz="2000" b="1" dirty="0" smtClean="0"/>
              <a:t>l’obiettivo di ‘contrastare le disuguaglianze'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 azioni </a:t>
            </a:r>
            <a:r>
              <a:rPr lang="it-IT" sz="2000" b="1" dirty="0" smtClean="0"/>
              <a:t>formative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457200" y="917575"/>
            <a:ext cx="8229600" cy="1143000"/>
          </a:xfrm>
        </p:spPr>
        <p:txBody>
          <a:bodyPr/>
          <a:lstStyle/>
          <a:p>
            <a:pPr algn="ctr"/>
            <a:r>
              <a:rPr lang="it-IT" sz="2800" b="1" smtClean="0"/>
              <a:t>Come impattano le competenze richieste per la realizzazione del lavoro di comunità sull’organizzazione dei servizi? (1)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5259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sz="16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000" b="1" dirty="0" smtClean="0"/>
              <a:t>Principio di </a:t>
            </a:r>
            <a:r>
              <a:rPr lang="it-IT" sz="2000" b="1" dirty="0"/>
              <a:t>sussidiarietà </a:t>
            </a:r>
            <a:r>
              <a:rPr lang="it-IT" sz="2000" b="1" dirty="0" smtClean="0"/>
              <a:t>verticale applicato al SST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it-IT" sz="2000" dirty="0"/>
              <a:t>necessità di valorizzare le competenza di chi è più vicino al </a:t>
            </a:r>
            <a:r>
              <a:rPr lang="it-IT" sz="2000" dirty="0" smtClean="0"/>
              <a:t>problema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20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000" dirty="0" smtClean="0"/>
              <a:t>Per rendere efficace la sua azione, </a:t>
            </a:r>
            <a:r>
              <a:rPr lang="it-IT" sz="2000" i="1" dirty="0" smtClean="0"/>
              <a:t>l’operatore</a:t>
            </a:r>
            <a:r>
              <a:rPr lang="it-IT" sz="2000" dirty="0" smtClean="0"/>
              <a:t> deve situarsi il più vicino possibile all’ambiente e alla “materia” della sua azione, in quanto è dal </a:t>
            </a:r>
            <a:r>
              <a:rPr lang="it-IT" sz="2000" b="1" dirty="0" smtClean="0"/>
              <a:t>sistema delle relazioni </a:t>
            </a:r>
            <a:r>
              <a:rPr lang="it-IT" sz="2000" dirty="0" smtClean="0"/>
              <a:t>e dalla </a:t>
            </a:r>
            <a:r>
              <a:rPr lang="it-IT" sz="2000" b="1" dirty="0" smtClean="0"/>
              <a:t>lettura dei contesti </a:t>
            </a:r>
            <a:r>
              <a:rPr lang="it-IT" sz="2000" dirty="0" smtClean="0"/>
              <a:t>che recupera elementi utili alla soluzione dei problemi e può, nel frattempo, aprire nuove piste e nuove possibilità progettuali.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pPr algn="ctr"/>
            <a:r>
              <a:rPr lang="it-IT" sz="2800" b="1" smtClean="0"/>
              <a:t>Come impattano le competenze richieste per la realizzazione del lavoro di comunità sull’organizzazione dei servizi? (2)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5259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2000" b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000" b="1" dirty="0" smtClean="0"/>
              <a:t>Principio di sussidiarietà ORIZZONTALE 	</a:t>
            </a:r>
            <a:endParaRPr lang="it-IT" sz="20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it-IT" sz="2000" dirty="0" smtClean="0"/>
              <a:t>Il coinvolgimento e la partecipazione delle persone: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sono utili all’anticipazione e mediazione dei conflitti;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dirty="0" smtClean="0"/>
              <a:t>dimostrano che risorse quali </a:t>
            </a:r>
            <a:r>
              <a:rPr lang="it-IT" sz="2000" b="1" dirty="0" smtClean="0"/>
              <a:t>saperi, conoscenze, esperienze, </a:t>
            </a:r>
            <a:r>
              <a:rPr lang="it-IT" sz="2000" b="1" dirty="0" err="1" smtClean="0"/>
              <a:t>….necessarie</a:t>
            </a:r>
            <a:r>
              <a:rPr lang="it-IT" sz="2000" b="1" dirty="0" smtClean="0"/>
              <a:t> per affrontare i problemi pubblici non sono più esclusivamente concentrate all’interno delle istituzioni formalmente deputate a svolgere tale compito.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2000" b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2000" b="1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000" b="1" i="1" dirty="0" smtClean="0">
                <a:solidFill>
                  <a:schemeClr val="tx2"/>
                </a:solidFill>
              </a:rPr>
              <a:t>Da  </a:t>
            </a:r>
            <a:r>
              <a:rPr lang="it-IT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it-IT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  <a:r>
              <a:rPr lang="it-IT" sz="2400" b="1" i="1" dirty="0" smtClean="0">
                <a:solidFill>
                  <a:schemeClr val="tx2"/>
                </a:solidFill>
              </a:rPr>
              <a:t>”  </a:t>
            </a:r>
            <a:r>
              <a:rPr lang="it-IT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  a	    “</a:t>
            </a:r>
            <a:r>
              <a:rPr lang="it-IT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r>
              <a:rPr lang="it-IT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it-IT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000" dirty="0" smtClean="0"/>
              <a:t>	</a:t>
            </a:r>
            <a:r>
              <a:rPr lang="it-IT" sz="1800" dirty="0" smtClean="0"/>
              <a:t>            solo l’attore pubblico</a:t>
            </a:r>
            <a:r>
              <a:rPr lang="it-IT" sz="2000" dirty="0" smtClean="0"/>
              <a:t>		</a:t>
            </a:r>
            <a:r>
              <a:rPr lang="it-IT" sz="1800" dirty="0" smtClean="0"/>
              <a:t>diversi attori che collaborano</a:t>
            </a:r>
          </a:p>
        </p:txBody>
      </p:sp>
      <p:sp>
        <p:nvSpPr>
          <p:cNvPr id="11" name="Freccia circolare in giù 10"/>
          <p:cNvSpPr/>
          <p:nvPr/>
        </p:nvSpPr>
        <p:spPr>
          <a:xfrm>
            <a:off x="3995738" y="4581525"/>
            <a:ext cx="1512887" cy="5032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xfrm>
            <a:off x="457200" y="917575"/>
            <a:ext cx="8229600" cy="1143000"/>
          </a:xfrm>
        </p:spPr>
        <p:txBody>
          <a:bodyPr/>
          <a:lstStyle/>
          <a:p>
            <a:pPr algn="ctr"/>
            <a:r>
              <a:rPr lang="it-IT" sz="2800" b="1" smtClean="0"/>
              <a:t>Come impattano le competenze richieste per la realizzazione del lavoro di comunità sull’organizzazione dei servizi? (3)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sz="1800" dirty="0" smtClean="0"/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800" dirty="0" smtClean="0"/>
              <a:t>E’ fondamentale che nascano </a:t>
            </a:r>
            <a:r>
              <a:rPr lang="it-IT" sz="2200" b="1" dirty="0" smtClean="0"/>
              <a:t>nuovi saperi </a:t>
            </a:r>
            <a:r>
              <a:rPr lang="it-IT" sz="1800" dirty="0" smtClean="0"/>
              <a:t>e che questi nuovi saperi </a:t>
            </a:r>
            <a:r>
              <a:rPr lang="it-IT" sz="2200" b="1" dirty="0" smtClean="0"/>
              <a:t>in settori di confine</a:t>
            </a:r>
            <a:r>
              <a:rPr lang="it-IT" sz="1800" dirty="0" smtClean="0"/>
              <a:t>, inventando nuove competenze e nuove professionalità. In questa nuova frontiera, si può realizzare l’ </a:t>
            </a:r>
            <a:r>
              <a:rPr lang="it-IT" sz="2200" b="1" dirty="0" smtClean="0"/>
              <a:t>innovazione sociale</a:t>
            </a:r>
            <a:r>
              <a:rPr lang="it-IT" sz="2400" b="1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800" dirty="0" smtClean="0"/>
              <a:t>	</a:t>
            </a:r>
            <a:endParaRPr lang="it-IT" sz="1800" b="1" dirty="0" smtClean="0">
              <a:solidFill>
                <a:schemeClr val="tx2"/>
              </a:solidFill>
            </a:endParaRPr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b="1" dirty="0" smtClean="0"/>
              <a:t>La legge regionale n. 3/2010 </a:t>
            </a:r>
            <a:r>
              <a:rPr lang="it-IT" sz="1800" dirty="0" smtClean="0"/>
              <a:t>promuove il rafforzamento  della partecipazione dei cittadini - e a partire dal 2012 ha avviato con il </a:t>
            </a:r>
            <a:r>
              <a:rPr lang="it-IT" sz="2200" b="1" dirty="0" smtClean="0"/>
              <a:t>progetto “Community </a:t>
            </a:r>
            <a:r>
              <a:rPr lang="it-IT" sz="2200" b="1" dirty="0" err="1" smtClean="0"/>
              <a:t>Lab</a:t>
            </a:r>
            <a:r>
              <a:rPr lang="it-IT" sz="2200" b="1" dirty="0" smtClean="0"/>
              <a:t>” </a:t>
            </a:r>
            <a:r>
              <a:rPr lang="it-IT" sz="1800" dirty="0" smtClean="0"/>
              <a:t>un percorso teso a rafforzare </a:t>
            </a:r>
            <a:r>
              <a:rPr lang="it-IT" sz="2200" b="1" dirty="0" smtClean="0"/>
              <a:t>modalità più dirette di coinvolgimento del territorio di riferimento, in particolare nella fase di programmazione </a:t>
            </a:r>
            <a:r>
              <a:rPr lang="it-IT" sz="1800" dirty="0" smtClean="0"/>
              <a:t>coinvolgendo le figure chiave del sistema, in particolare a livello distrettuale. </a:t>
            </a:r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sz="1800" dirty="0" smtClean="0"/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800" i="1" dirty="0" smtClean="0"/>
              <a:t>	Questa metodologia operativa appare per la Regione “particolarmente adatta per pianificare interventi di sostegno sociale (ad es. offerta di reti di re-inclusione, </a:t>
            </a:r>
            <a:r>
              <a:rPr lang="it-IT" sz="1800" i="1" dirty="0" err="1" smtClean="0"/>
              <a:t>housing</a:t>
            </a:r>
            <a:r>
              <a:rPr lang="it-IT" sz="1800" i="1" dirty="0" smtClean="0"/>
              <a:t> sociale, ecc.), di generazione delle risorse sociali e la loro valorizzazione, per sostenere percorsi di cura e la gestione di patologie croniche.”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9144000" cy="1143000"/>
          </a:xfrm>
        </p:spPr>
        <p:txBody>
          <a:bodyPr/>
          <a:lstStyle/>
          <a:p>
            <a:pPr algn="ctr"/>
            <a:r>
              <a:rPr lang="it-IT" sz="3200" b="1" dirty="0" smtClean="0"/>
              <a:t>Esempi di esperienze </a:t>
            </a:r>
            <a:r>
              <a:rPr lang="it-IT" sz="3200" b="1" dirty="0" smtClean="0"/>
              <a:t>e </a:t>
            </a:r>
            <a:r>
              <a:rPr lang="it-IT" sz="3200" b="1" dirty="0" smtClean="0"/>
              <a:t>di </a:t>
            </a:r>
            <a:r>
              <a:rPr lang="it-IT" sz="3200" b="1" dirty="0" smtClean="0"/>
              <a:t>progetti di lavoro di comunità nel Distretto di Porretta (1)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86412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600" b="1" i="1" u="sng" dirty="0" smtClean="0"/>
              <a:t>Nell’ambito della disabilità</a:t>
            </a:r>
            <a:r>
              <a:rPr lang="it-IT" sz="1600" b="1" i="1" dirty="0" smtClean="0"/>
              <a:t>: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Sostegno alla </a:t>
            </a:r>
            <a:r>
              <a:rPr lang="it-IT" sz="1600" b="1" dirty="0" smtClean="0"/>
              <a:t>sperimentazione di residenzialità di sollievo infrasettimanali a </a:t>
            </a:r>
            <a:r>
              <a:rPr lang="it-IT" sz="1600" dirty="0" smtClean="0"/>
              <a:t>favore degli utenti dei </a:t>
            </a:r>
            <a:r>
              <a:rPr lang="it-IT" sz="1600" dirty="0" err="1" smtClean="0"/>
              <a:t>Csrd</a:t>
            </a:r>
            <a:r>
              <a:rPr lang="it-IT" sz="1600" dirty="0" smtClean="0"/>
              <a:t> di Porretta Terme, gestita da associazione “1x1 Insieme”;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“</a:t>
            </a:r>
            <a:r>
              <a:rPr lang="it-IT" sz="1600" b="1" dirty="0" smtClean="0"/>
              <a:t>Un </a:t>
            </a:r>
            <a:r>
              <a:rPr lang="it-IT" sz="1600" b="1" dirty="0" err="1" smtClean="0"/>
              <a:t>Sap</a:t>
            </a:r>
            <a:r>
              <a:rPr lang="it-IT" sz="1600" b="1" dirty="0" smtClean="0"/>
              <a:t> per la montagna</a:t>
            </a:r>
            <a:r>
              <a:rPr lang="it-IT" sz="1600" dirty="0" smtClean="0"/>
              <a:t>” su progettualità dell’Ass. Passo </a:t>
            </a:r>
            <a:r>
              <a:rPr lang="it-IT" sz="1600" dirty="0" err="1" smtClean="0"/>
              <a:t>Passo</a:t>
            </a:r>
            <a:r>
              <a:rPr lang="it-IT" sz="1600" dirty="0" smtClean="0"/>
              <a:t> e finanziamento di </a:t>
            </a:r>
            <a:r>
              <a:rPr lang="it-IT" sz="1600" dirty="0" err="1" smtClean="0"/>
              <a:t>Volabo</a:t>
            </a:r>
            <a:r>
              <a:rPr lang="it-IT" sz="1600" dirty="0" smtClean="0"/>
              <a:t>, finalizzato a promuovere relazioni esterne ed effettiva accessibilità alle opportunità di "tempo libero" da parte di ragazzi e adulti con disabilità, alla pari di tutti, per una migliore qualità di vita personale e una concreta inclusione sociale di reciprocità 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600" i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600" b="1" i="1" u="sng" dirty="0" smtClean="0"/>
              <a:t>Nell’ambito del contrasto all’esclusione sociale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i="1" dirty="0" smtClean="0"/>
              <a:t>Attività di </a:t>
            </a:r>
            <a:r>
              <a:rPr lang="it-IT" sz="1600" i="1" dirty="0" err="1" smtClean="0"/>
              <a:t>counselling</a:t>
            </a:r>
            <a:r>
              <a:rPr lang="it-IT" sz="1600" i="1" dirty="0" smtClean="0"/>
              <a:t> e promozione dell’attivazione di </a:t>
            </a:r>
            <a:r>
              <a:rPr lang="it-IT" sz="1600" b="1" i="1" dirty="0" smtClean="0"/>
              <a:t>gruppi di auto mutuo aiuto rivolto ad assistenti famigliari;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i="1" dirty="0" smtClean="0"/>
              <a:t>Gestione coordinata di risorse, pubbliche e private (</a:t>
            </a:r>
            <a:r>
              <a:rPr lang="it-IT" sz="1600" i="1" dirty="0" err="1" smtClean="0"/>
              <a:t>es</a:t>
            </a:r>
            <a:r>
              <a:rPr lang="it-IT" sz="1600" i="1" dirty="0" smtClean="0"/>
              <a:t>: Caritas), destinate ad interventi di assistenza, destinate a cittadini in </a:t>
            </a:r>
            <a:r>
              <a:rPr lang="it-IT" sz="1600" b="1" i="1" dirty="0" smtClean="0"/>
              <a:t>condizione di povertà </a:t>
            </a:r>
            <a:r>
              <a:rPr lang="it-IT" sz="1600" i="1" dirty="0" smtClean="0"/>
              <a:t>(Banchi alimentari; “Commissioni Carità”; …);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b="1" i="1" dirty="0" smtClean="0"/>
              <a:t>Condomini solidali</a:t>
            </a:r>
            <a:r>
              <a:rPr lang="it-IT" sz="1600" i="1" dirty="0" smtClean="0"/>
              <a:t>, a livello comunale;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i="1" dirty="0" smtClean="0"/>
              <a:t>Accoglienza migranti: disponibilità all’accoglienza in famiglia,  da parte di alcuni nuclei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i="1" dirty="0" smtClean="0"/>
              <a:t>Attivazione, con il fondo sociale locale, da parte della Cooperativa Sociale </a:t>
            </a:r>
            <a:r>
              <a:rPr lang="it-IT" sz="1600" i="1" dirty="0" err="1" smtClean="0"/>
              <a:t>Csapsa</a:t>
            </a:r>
            <a:r>
              <a:rPr lang="it-IT" sz="1600" i="1" dirty="0" smtClean="0"/>
              <a:t> del </a:t>
            </a:r>
            <a:r>
              <a:rPr lang="it-IT" sz="1600" b="1" dirty="0" smtClean="0"/>
              <a:t>Centro Risorse Disponibilità Aziendali</a:t>
            </a:r>
            <a:r>
              <a:rPr lang="it-IT" sz="1600" i="1" dirty="0" smtClean="0"/>
              <a:t>, che facilita il contatto tra persone “svantaggiate” e mondo produttivo finalizzato all’inserimento (spesso inclusivo) lavorativo.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43000"/>
          </a:xfrm>
        </p:spPr>
        <p:txBody>
          <a:bodyPr/>
          <a:lstStyle/>
          <a:p>
            <a:pPr algn="ctr"/>
            <a:r>
              <a:rPr lang="it-IT" sz="3600" b="1" dirty="0" smtClean="0"/>
              <a:t>Esempi di </a:t>
            </a:r>
            <a:r>
              <a:rPr lang="it-IT" sz="3600" b="1" dirty="0" smtClean="0"/>
              <a:t>esperienze e </a:t>
            </a:r>
            <a:r>
              <a:rPr lang="it-IT" sz="3600" b="1" dirty="0" smtClean="0"/>
              <a:t>di </a:t>
            </a:r>
            <a:r>
              <a:rPr lang="it-IT" sz="3600" b="1" dirty="0" smtClean="0"/>
              <a:t>progetti di lavoro di comunità nel Distretto di Porretta (2)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>
          <a:xfrm>
            <a:off x="457200" y="1957388"/>
            <a:ext cx="8362950" cy="4351337"/>
          </a:xfrm>
        </p:spPr>
        <p:txBody>
          <a:bodyPr rtlCol="0">
            <a:normAutofit lnSpcReduction="10000"/>
          </a:bodyPr>
          <a:lstStyle/>
          <a:p>
            <a:pPr marL="640080" lvl="1" indent="-24688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i="1" u="sng" dirty="0" smtClean="0"/>
              <a:t>Nell’ambito delle politiche giovanili</a:t>
            </a:r>
            <a:r>
              <a:rPr lang="it-IT" sz="2000" i="1" dirty="0" smtClean="0"/>
              <a:t>: </a:t>
            </a:r>
          </a:p>
          <a:p>
            <a:pPr marL="640080" lvl="1" indent="-246888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i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800" dirty="0" smtClean="0"/>
              <a:t>“Officine di strada”, intervento di </a:t>
            </a:r>
            <a:r>
              <a:rPr lang="it-IT" sz="1800" b="1" dirty="0" smtClean="0"/>
              <a:t>educativa di strada </a:t>
            </a:r>
            <a:r>
              <a:rPr lang="it-IT" sz="1800" dirty="0" smtClean="0"/>
              <a:t>rivolto ai giovani del Distretto;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800" dirty="0" smtClean="0"/>
              <a:t>“Da Occhio a Bacco  </a:t>
            </a:r>
            <a:r>
              <a:rPr lang="it-IT" sz="1800" dirty="0" err="1" smtClean="0"/>
              <a:t>a…</a:t>
            </a:r>
            <a:r>
              <a:rPr lang="it-IT" sz="1800" dirty="0" smtClean="0"/>
              <a:t>” rimodulazione del progetto “Occhio a Bacco”, finalizzato alla prevenzione dell’uso e abuso di sostanze, anche attraverso lo strumento della “</a:t>
            </a:r>
            <a:r>
              <a:rPr lang="it-IT" sz="1800" b="1" dirty="0" err="1" smtClean="0"/>
              <a:t>peer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education</a:t>
            </a:r>
            <a:r>
              <a:rPr lang="it-IT" sz="1800" dirty="0" smtClean="0"/>
              <a:t>”;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1800" dirty="0" smtClean="0"/>
          </a:p>
          <a:p>
            <a:pPr marL="360363" lvl="1" indent="3333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i="1" u="sng" dirty="0" smtClean="0"/>
              <a:t>Nell’ambito degli interventi per il sostegno alla genitorialità e per la famiglia</a:t>
            </a:r>
          </a:p>
          <a:p>
            <a:pPr marL="640080" lvl="1" indent="-246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b="1" i="1" u="sng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800" i="1" dirty="0" smtClean="0"/>
              <a:t>Attività extrascolastiche, realizzate in collaborazione con famiglie e Terzo Settore come prevenzione del sostegno della genitorialità a rischio o come risposta a bisogni specifici  nell’apprendimento di bambini in condizioni di disagio sociale;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800" i="1" dirty="0" smtClean="0"/>
              <a:t>Affido a tempo </a:t>
            </a:r>
            <a:r>
              <a:rPr lang="it-IT" sz="1800" i="1" dirty="0" err="1" smtClean="0"/>
              <a:t>parziale…</a:t>
            </a:r>
            <a:endParaRPr lang="it-IT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b="1" dirty="0" smtClean="0"/>
              <a:t>Esempi di </a:t>
            </a:r>
            <a:r>
              <a:rPr lang="it-IT" sz="3600" b="1" dirty="0" smtClean="0"/>
              <a:t>esperienze e i progetti di lavoro di comunità nel Distretto di </a:t>
            </a:r>
            <a:r>
              <a:rPr lang="it-IT" sz="3600" b="1" dirty="0" smtClean="0"/>
              <a:t>Porretta </a:t>
            </a:r>
            <a:r>
              <a:rPr lang="it-IT" sz="3600" b="1" dirty="0" smtClean="0"/>
              <a:t>(3)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5214938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2000" i="1" u="sng" dirty="0" smtClean="0"/>
          </a:p>
          <a:p>
            <a:pPr marL="640080" lvl="1" indent="-24688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i="1" u="sng" dirty="0" smtClean="0"/>
              <a:t>Nell’ambito del sistema d’accesso</a:t>
            </a:r>
            <a:r>
              <a:rPr lang="it-IT" sz="1800" i="1" dirty="0" smtClean="0"/>
              <a:t>: </a:t>
            </a:r>
          </a:p>
          <a:p>
            <a:pPr marL="640080" lvl="1" indent="-246888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i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800" dirty="0" smtClean="0"/>
              <a:t>Integrazione della rete degli Sportelli Sociali con </a:t>
            </a:r>
            <a:r>
              <a:rPr lang="it-IT" sz="1800" b="1" dirty="0" smtClean="0"/>
              <a:t>gli Sportelli tematici </a:t>
            </a:r>
            <a:r>
              <a:rPr lang="it-IT" sz="1800" dirty="0" smtClean="0"/>
              <a:t>gestiti dal Terzo Settore (di Mediazione Culturale – AIAB; Sportello Assistenti familiari – IAL EMILIA ROMAGNA)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800" dirty="0" smtClean="0"/>
          </a:p>
          <a:p>
            <a:pPr marL="400050" lvl="1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i="1" u="sng" dirty="0" smtClean="0"/>
              <a:t>Nell’ambito della gestione delle emergenze (recenti esperienze: terremoto e black-out causato da </a:t>
            </a:r>
            <a:r>
              <a:rPr lang="it-IT" sz="1800" b="1" i="1" u="sng" dirty="0" smtClean="0"/>
              <a:t>condizioni climatiche critiche)</a:t>
            </a:r>
            <a:endParaRPr lang="it-IT" sz="1800" b="1" i="1" u="sng" dirty="0" smtClean="0"/>
          </a:p>
          <a:p>
            <a:pPr marL="400050" lvl="1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b="1" i="1" u="sng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it-IT" sz="1800" i="1" dirty="0" smtClean="0"/>
              <a:t>Attivazione efficace e “spontanea” della popolazione e delle realtà associative</a:t>
            </a:r>
            <a:r>
              <a:rPr lang="it-IT" sz="1800" i="1" dirty="0" smtClean="0"/>
              <a:t>. “</a:t>
            </a:r>
            <a:r>
              <a:rPr lang="it-IT" sz="1800" i="1" dirty="0" smtClean="0"/>
              <a:t>Il buon vicinato”  ha funziona laddove i servizi risultavano in panne. </a:t>
            </a:r>
            <a:r>
              <a:rPr lang="it-IT" sz="1800" i="1" dirty="0" smtClean="0"/>
              <a:t>Le risorse del Terzo Settore vengono messe a disposizione della comunità per soluzioni di accoglienza in emergenza.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00125" y="2311400"/>
            <a:ext cx="75009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tabLst>
                <a:tab pos="2424113" algn="l"/>
              </a:tabLst>
              <a:defRPr/>
            </a:pPr>
            <a:r>
              <a:rPr lang="it-IT" sz="4800" b="1" dirty="0">
                <a:latin typeface="+mj-lt"/>
              </a:rPr>
              <a:t>Grazie per l’attenzione</a:t>
            </a:r>
            <a:r>
              <a:rPr lang="it-IT" sz="4800" b="1" dirty="0"/>
              <a:t>!</a:t>
            </a:r>
          </a:p>
        </p:txBody>
      </p:sp>
      <p:sp>
        <p:nvSpPr>
          <p:cNvPr id="8" name="Fine 7">
            <a:hlinkClick r:id="" action="ppaction://hlinkshowjump?jump=lastslide" highlightClick="1"/>
          </p:cNvPr>
          <p:cNvSpPr/>
          <p:nvPr/>
        </p:nvSpPr>
        <p:spPr>
          <a:xfrm>
            <a:off x="6786578" y="3143248"/>
            <a:ext cx="642942" cy="285752"/>
          </a:xfrm>
          <a:prstGeom prst="actionButtonE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 smtClean="0"/>
              <a:t>Il Distretto di </a:t>
            </a:r>
            <a:r>
              <a:rPr lang="it-IT" sz="3600" b="1" dirty="0" err="1" smtClean="0"/>
              <a:t>Porretta</a:t>
            </a:r>
            <a:r>
              <a:rPr lang="it-IT" sz="3600" b="1" dirty="0" smtClean="0"/>
              <a:t> Terme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/>
              <a:t>13 Comuni, 2 Unioni (1/3)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714876" y="1928802"/>
          <a:ext cx="3865566" cy="4643446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2143140"/>
                <a:gridCol w="1722426"/>
              </a:tblGrid>
              <a:tr h="415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CAMUGNANO</a:t>
                      </a:r>
                      <a:endParaRPr lang="it-IT" sz="1200" b="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1.965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CASTEL </a:t>
                      </a:r>
                      <a:r>
                        <a:rPr lang="it-IT" sz="1200" dirty="0" err="1"/>
                        <a:t>D'AIANO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1.927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CASTEL </a:t>
                      </a:r>
                      <a:r>
                        <a:rPr lang="it-IT" sz="1200" dirty="0" err="1"/>
                        <a:t>DI</a:t>
                      </a:r>
                      <a:r>
                        <a:rPr lang="it-IT" sz="1200" dirty="0"/>
                        <a:t> CASIO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3.462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2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CASTIGLIONE DEI PEPOLI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5.845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GAGGIO MONTANO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5.004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GRANAGLIONE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2.238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GRIZZANA MORANDI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3.930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LIZZANO IN BELVEDERE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2.280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MARZABOTTO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6.843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MONZUNO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6.370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PORRETTA TERME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4.785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2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SAN BENEDETTO VAL </a:t>
                      </a:r>
                      <a:r>
                        <a:rPr lang="it-IT" sz="1200" dirty="0" err="1"/>
                        <a:t>DI</a:t>
                      </a:r>
                      <a:r>
                        <a:rPr lang="it-IT" sz="1200" dirty="0"/>
                        <a:t> SAMBRO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4.381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3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/>
                        <a:t>VERGATO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7.725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25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smtClean="0"/>
                        <a:t>RESIDENTI</a:t>
                      </a:r>
                      <a:r>
                        <a:rPr lang="it-IT" sz="1400" baseline="0" dirty="0" smtClean="0"/>
                        <a:t> AL 1/</a:t>
                      </a:r>
                      <a:r>
                        <a:rPr lang="it-IT" sz="1400" baseline="0" dirty="0" err="1" smtClean="0"/>
                        <a:t>1</a:t>
                      </a:r>
                      <a:r>
                        <a:rPr lang="it-IT" sz="1400" baseline="0" dirty="0" smtClean="0"/>
                        <a:t>/2014</a:t>
                      </a:r>
                      <a:endParaRPr lang="it-IT" sz="1400" dirty="0">
                        <a:solidFill>
                          <a:srgbClr val="000000"/>
                        </a:solid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/>
                        <a:t>56.755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latin typeface="+mj-lt"/>
                        <a:ea typeface="Arial Unicode MS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9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14554"/>
            <a:ext cx="4474800" cy="292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107950" y="476250"/>
            <a:ext cx="8229600" cy="1143000"/>
          </a:xfrm>
        </p:spPr>
        <p:txBody>
          <a:bodyPr/>
          <a:lstStyle/>
          <a:p>
            <a:pPr algn="ctr"/>
            <a:r>
              <a:rPr lang="it-IT" sz="3600" b="1" dirty="0" smtClean="0"/>
              <a:t>Il Distretto di Porretta Terme</a:t>
            </a:r>
            <a:br>
              <a:rPr lang="it-IT" sz="3600" b="1" dirty="0" smtClean="0"/>
            </a:br>
            <a:r>
              <a:rPr lang="it-IT" sz="2800" dirty="0" smtClean="0"/>
              <a:t>13 Comuni, 2 Unioni </a:t>
            </a:r>
            <a:r>
              <a:rPr lang="it-IT" sz="2800" dirty="0" smtClean="0"/>
              <a:t>(2/</a:t>
            </a:r>
            <a:r>
              <a:rPr lang="it-IT" sz="2800" dirty="0" err="1" smtClean="0"/>
              <a:t>2</a:t>
            </a:r>
            <a:r>
              <a:rPr lang="it-IT" sz="2800" dirty="0" smtClean="0"/>
              <a:t>)</a:t>
            </a:r>
            <a:endParaRPr lang="it-IT" sz="28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14842"/>
          </a:xfrm>
        </p:spPr>
        <p:txBody>
          <a:bodyPr rtlCol="0">
            <a:normAutofit/>
          </a:bodyPr>
          <a:lstStyle/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it-IT" sz="2000" b="1" dirty="0" smtClean="0"/>
              <a:t>L’Unione dei Comuni dell’Appennino Bolognese </a:t>
            </a:r>
            <a:r>
              <a:rPr lang="it-IT" sz="2000" dirty="0" smtClean="0"/>
              <a:t>(subentrata a titolo universale alla Comunità Montana dell’Appennino Bolognese) comprende </a:t>
            </a:r>
            <a:r>
              <a:rPr lang="it-IT" sz="2000" b="1" dirty="0" smtClean="0"/>
              <a:t>9 Comuni</a:t>
            </a:r>
            <a:r>
              <a:rPr lang="it-IT" sz="2000" dirty="0" smtClean="0"/>
              <a:t>: </a:t>
            </a:r>
            <a:r>
              <a:rPr lang="it-IT" sz="2000" dirty="0" err="1" smtClean="0"/>
              <a:t>Castel</a:t>
            </a:r>
            <a:r>
              <a:rPr lang="it-IT" sz="2000" dirty="0" smtClean="0"/>
              <a:t> d’</a:t>
            </a:r>
            <a:r>
              <a:rPr lang="it-IT" sz="2000" dirty="0" err="1" smtClean="0"/>
              <a:t>Aiano</a:t>
            </a:r>
            <a:r>
              <a:rPr lang="it-IT" sz="2000" dirty="0" smtClean="0"/>
              <a:t>, </a:t>
            </a:r>
            <a:r>
              <a:rPr lang="it-IT" sz="2000" dirty="0" err="1" smtClean="0"/>
              <a:t>Castel</a:t>
            </a:r>
            <a:r>
              <a:rPr lang="it-IT" sz="2000" dirty="0" smtClean="0"/>
              <a:t> di Casio, </a:t>
            </a:r>
            <a:r>
              <a:rPr lang="it-IT" sz="2000" dirty="0" err="1" smtClean="0"/>
              <a:t>Castiglione</a:t>
            </a:r>
            <a:r>
              <a:rPr lang="it-IT" sz="2000" dirty="0" smtClean="0"/>
              <a:t> dei </a:t>
            </a:r>
            <a:r>
              <a:rPr lang="it-IT" sz="2000" dirty="0" err="1" smtClean="0"/>
              <a:t>Pepoli</a:t>
            </a:r>
            <a:r>
              <a:rPr lang="it-IT" sz="2000" dirty="0" smtClean="0"/>
              <a:t>, </a:t>
            </a:r>
            <a:r>
              <a:rPr lang="it-IT" sz="2000" dirty="0" err="1" smtClean="0"/>
              <a:t>Gaggio</a:t>
            </a:r>
            <a:r>
              <a:rPr lang="it-IT" sz="2000" dirty="0" smtClean="0"/>
              <a:t> Montano, </a:t>
            </a:r>
            <a:r>
              <a:rPr lang="it-IT" sz="2000" dirty="0" err="1" smtClean="0"/>
              <a:t>Grizzana</a:t>
            </a:r>
            <a:r>
              <a:rPr lang="it-IT" sz="2000" dirty="0" smtClean="0"/>
              <a:t> Morandi, Marzabotto, </a:t>
            </a:r>
            <a:r>
              <a:rPr lang="it-IT" sz="2000" dirty="0" err="1" smtClean="0"/>
              <a:t>Monzuno</a:t>
            </a:r>
            <a:r>
              <a:rPr lang="it-IT" sz="2000" dirty="0" smtClean="0"/>
              <a:t>, San Benedetto </a:t>
            </a:r>
            <a:r>
              <a:rPr lang="it-IT" sz="2000" dirty="0" err="1" smtClean="0"/>
              <a:t>Val</a:t>
            </a:r>
            <a:r>
              <a:rPr lang="it-IT" sz="2000" dirty="0" smtClean="0"/>
              <a:t> di </a:t>
            </a:r>
            <a:r>
              <a:rPr lang="it-IT" sz="2000" dirty="0" err="1" smtClean="0"/>
              <a:t>Sambro</a:t>
            </a:r>
            <a:r>
              <a:rPr lang="it-IT" sz="2000" dirty="0" smtClean="0"/>
              <a:t> e Vergato. 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t-IT" sz="2000" dirty="0" smtClean="0"/>
              <a:t>	Popolazione complessiva: 45.009 </a:t>
            </a:r>
            <a:r>
              <a:rPr lang="it-IT" sz="2000" dirty="0" smtClean="0"/>
              <a:t>(</a:t>
            </a:r>
            <a:r>
              <a:rPr lang="it-IT" sz="2000" b="1" dirty="0" smtClean="0"/>
              <a:t>80%</a:t>
            </a:r>
            <a:r>
              <a:rPr lang="it-IT" sz="2000" dirty="0" smtClean="0"/>
              <a:t> popolazione distrettuale</a:t>
            </a:r>
            <a:r>
              <a:rPr lang="it-IT" sz="2000" dirty="0" smtClean="0"/>
              <a:t>).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defRPr/>
            </a:pPr>
            <a:endParaRPr lang="it-IT" sz="2000" dirty="0" smtClean="0"/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it-IT" sz="2000" b="1" dirty="0" smtClean="0"/>
              <a:t>L’Unione dei Comuni dell’Alto Reno </a:t>
            </a:r>
            <a:r>
              <a:rPr lang="it-IT" sz="2000" dirty="0" smtClean="0"/>
              <a:t>comprende i restanti </a:t>
            </a:r>
            <a:r>
              <a:rPr lang="it-IT" sz="2000" b="1" dirty="0" smtClean="0"/>
              <a:t>4  Comuni </a:t>
            </a:r>
            <a:r>
              <a:rPr lang="it-IT" sz="2000" dirty="0" smtClean="0"/>
              <a:t>di </a:t>
            </a:r>
            <a:r>
              <a:rPr lang="it-IT" sz="2000" dirty="0" err="1" smtClean="0"/>
              <a:t>Camugnano</a:t>
            </a:r>
            <a:r>
              <a:rPr lang="it-IT" sz="2000" dirty="0" smtClean="0"/>
              <a:t>, </a:t>
            </a:r>
            <a:r>
              <a:rPr lang="it-IT" sz="2000" dirty="0" err="1" smtClean="0"/>
              <a:t>Granaglione</a:t>
            </a:r>
            <a:r>
              <a:rPr lang="it-IT" sz="2000" dirty="0" smtClean="0"/>
              <a:t>, </a:t>
            </a:r>
            <a:r>
              <a:rPr lang="it-IT" sz="2000" dirty="0" err="1" smtClean="0"/>
              <a:t>Lizzano</a:t>
            </a:r>
            <a:r>
              <a:rPr lang="it-IT" sz="2000" dirty="0" smtClean="0"/>
              <a:t> in Belvedere e Porretta </a:t>
            </a:r>
            <a:r>
              <a:rPr lang="it-IT" sz="2000" dirty="0" smtClean="0"/>
              <a:t>Terme. 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t-IT" sz="2000" dirty="0" smtClean="0"/>
              <a:t>	Popolazione complessiva: 11.299</a:t>
            </a:r>
            <a:r>
              <a:rPr lang="it-IT" sz="2000" dirty="0" smtClean="0"/>
              <a:t>. (</a:t>
            </a:r>
            <a:r>
              <a:rPr lang="it-IT" sz="2000" b="1" dirty="0" smtClean="0"/>
              <a:t>20%</a:t>
            </a:r>
            <a:r>
              <a:rPr lang="it-IT" sz="2000" dirty="0" smtClean="0"/>
              <a:t> popolazione distrettuale</a:t>
            </a:r>
            <a:r>
              <a:rPr lang="it-IT" sz="2000" dirty="0" smtClean="0"/>
              <a:t>).</a:t>
            </a:r>
            <a:endParaRPr lang="it-IT" sz="2000" dirty="0" smtClean="0"/>
          </a:p>
          <a:p>
            <a:pPr marL="2470150" lvl="8" indent="-274320">
              <a:buClr>
                <a:schemeClr val="accent3"/>
              </a:buClr>
              <a:buFont typeface="Wingdings 2"/>
              <a:buChar char=""/>
              <a:defRPr/>
            </a:pPr>
            <a:endParaRPr lang="it-IT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it-IT" sz="4000" b="1" smtClean="0"/>
              <a:t>Profilo di comunità distrettuale (1/2) </a:t>
            </a:r>
          </a:p>
        </p:txBody>
      </p:sp>
      <p:sp>
        <p:nvSpPr>
          <p:cNvPr id="1028" name="Segnaposto contenuto 2"/>
          <p:cNvSpPr>
            <a:spLocks noGrp="1"/>
          </p:cNvSpPr>
          <p:nvPr>
            <p:ph idx="1"/>
          </p:nvPr>
        </p:nvSpPr>
        <p:spPr>
          <a:xfrm>
            <a:off x="500063" y="2071688"/>
            <a:ext cx="5286375" cy="928687"/>
          </a:xfrm>
        </p:spPr>
        <p:txBody>
          <a:bodyPr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800" b="1" dirty="0" smtClean="0"/>
              <a:t>l’indice di Vecchiaia </a:t>
            </a:r>
            <a:r>
              <a:rPr lang="it-IT" sz="1800" dirty="0" smtClean="0"/>
              <a:t>è pari a 189,48 (la popolazione del distretto è una popolazione prevalentemente anziana). Quello regionale è pari a  168,9; </a:t>
            </a:r>
          </a:p>
        </p:txBody>
      </p:sp>
      <p:graphicFrame>
        <p:nvGraphicFramePr>
          <p:cNvPr id="1026" name="Grafico 3"/>
          <p:cNvGraphicFramePr>
            <a:graphicFrameLocks/>
          </p:cNvGraphicFramePr>
          <p:nvPr/>
        </p:nvGraphicFramePr>
        <p:xfrm>
          <a:off x="5715000" y="2000250"/>
          <a:ext cx="3429000" cy="4143375"/>
        </p:xfrm>
        <a:graphic>
          <a:graphicData uri="http://schemas.openxmlformats.org/presentationml/2006/ole">
            <p:oleObj spid="_x0000_s1026" r:id="rId3" imgW="3426249" imgH="4145639" progId="Excel.Chart.8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00063" y="1214438"/>
            <a:ext cx="8001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Alcuni dati ed indici statistici, riferiti alla popolazione presente nel Distretto, ci aiutano a comprendere i processi di cambiamento in atto, dando senso alle azioni di riordino del sistema di welfare locale. 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0063" y="3000375"/>
            <a:ext cx="5286375" cy="1754326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it-IT" b="1" dirty="0">
                <a:latin typeface="+mn-lt"/>
              </a:rPr>
              <a:t>l’indice di dipendenza anziani </a:t>
            </a:r>
            <a:r>
              <a:rPr lang="it-IT" dirty="0">
                <a:latin typeface="+mn-lt"/>
              </a:rPr>
              <a:t>ossia il numero d’individui non autonomi ammonta al </a:t>
            </a:r>
            <a:r>
              <a:rPr lang="it-IT" b="1" dirty="0">
                <a:latin typeface="+mn-lt"/>
              </a:rPr>
              <a:t>38,44</a:t>
            </a:r>
            <a:r>
              <a:rPr lang="it-IT" dirty="0">
                <a:latin typeface="+mn-lt"/>
              </a:rPr>
              <a:t>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it-IT" b="1" dirty="0">
                <a:latin typeface="+mn-lt"/>
              </a:rPr>
              <a:t>l’indice di dipendenza giovanile </a:t>
            </a:r>
            <a:r>
              <a:rPr lang="it-IT" dirty="0">
                <a:latin typeface="+mn-lt"/>
              </a:rPr>
              <a:t>corrisponde al </a:t>
            </a:r>
            <a:r>
              <a:rPr lang="it-IT" b="1" dirty="0">
                <a:latin typeface="+mn-lt"/>
              </a:rPr>
              <a:t>20</a:t>
            </a:r>
            <a:r>
              <a:rPr lang="it-IT" dirty="0">
                <a:latin typeface="+mn-lt"/>
              </a:rPr>
              <a:t>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it-IT" b="1" dirty="0">
                <a:latin typeface="+mn-lt"/>
              </a:rPr>
              <a:t>l’indice di dipendenza strutturale </a:t>
            </a:r>
            <a:r>
              <a:rPr lang="it-IT" dirty="0">
                <a:latin typeface="+mn-lt"/>
              </a:rPr>
              <a:t>è pertanto pari al 58,44% </a:t>
            </a:r>
            <a:r>
              <a:rPr lang="it-IT" dirty="0" smtClean="0">
                <a:latin typeface="+mn-lt"/>
              </a:rPr>
              <a:t>(.  </a:t>
            </a:r>
            <a:r>
              <a:rPr lang="it-IT" dirty="0">
                <a:latin typeface="+mn-lt"/>
              </a:rPr>
              <a:t>Quello regionale è di circa 57;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00034" y="4786322"/>
            <a:ext cx="5286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it-IT" b="1" dirty="0">
                <a:latin typeface="+mn-lt"/>
              </a:rPr>
              <a:t>gli stranieri </a:t>
            </a:r>
            <a:r>
              <a:rPr lang="it-IT" dirty="0">
                <a:latin typeface="+mn-lt"/>
              </a:rPr>
              <a:t>residenti sono 6.374 (11,32%). La percentuale medio provinciale è 11%;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Il 39% delle famiglie è </a:t>
            </a:r>
            <a:r>
              <a:rPr lang="it-IT" b="1" dirty="0">
                <a:latin typeface="+mn-lt"/>
              </a:rPr>
              <a:t>composto da 1 persona</a:t>
            </a:r>
            <a:endParaRPr lang="it-IT" dirty="0">
              <a:latin typeface="+mn-lt"/>
            </a:endParaRPr>
          </a:p>
          <a:p>
            <a:pPr>
              <a:defRPr/>
            </a:pPr>
            <a:endParaRPr lang="it-IT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806450" y="115888"/>
            <a:ext cx="8229600" cy="1143000"/>
          </a:xfrm>
        </p:spPr>
        <p:txBody>
          <a:bodyPr/>
          <a:lstStyle/>
          <a:p>
            <a:r>
              <a:rPr lang="it-IT" sz="3600" b="1" smtClean="0"/>
              <a:t>Profilo di comunità distrettuale (2/2)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76885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/>
              <a:t>alta percentuale di </a:t>
            </a:r>
            <a:r>
              <a:rPr lang="it-IT" sz="2400" b="1" dirty="0" smtClean="0"/>
              <a:t>minori seguiti dai servizi sociali</a:t>
            </a:r>
            <a:r>
              <a:rPr lang="it-IT" sz="2400" dirty="0" smtClean="0"/>
              <a:t>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/>
              <a:t>territorio di montagna con un alto numero di </a:t>
            </a:r>
            <a:r>
              <a:rPr lang="it-IT" sz="2400" b="1" dirty="0" smtClean="0"/>
              <a:t>piccole frazioni/località</a:t>
            </a:r>
            <a:r>
              <a:rPr lang="it-IT" sz="2400" dirty="0" smtClean="0"/>
              <a:t> e con la conseguente difficoltà  di accesso ai servizi pubblici e di raggiungimento degli utenti da parte dei servizi sociali</a:t>
            </a:r>
            <a:r>
              <a:rPr lang="it-IT" sz="2400" dirty="0" smtClean="0"/>
              <a:t>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/>
              <a:t>Densità popolazione:  70 persone/km</a:t>
            </a:r>
            <a:r>
              <a:rPr lang="it-IT" sz="2400" baseline="30000" dirty="0" smtClean="0"/>
              <a:t>2</a:t>
            </a:r>
            <a:endParaRPr lang="it-IT" sz="2400" baseline="30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/>
              <a:t>presenza di una </a:t>
            </a:r>
            <a:r>
              <a:rPr lang="it-IT" sz="2400" b="1" dirty="0" smtClean="0"/>
              <a:t>buona rete di organizzazioni/associazioni</a:t>
            </a:r>
            <a:r>
              <a:rPr lang="it-IT" sz="2400" dirty="0" smtClean="0"/>
              <a:t>: 14,4 APS e 5,5 ODV ogni 10.000 abitanti (Bologna: 11,7 APS; 8 ODV);</a:t>
            </a:r>
          </a:p>
          <a:p>
            <a:pPr marL="274320" indent="17463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400" i="1" dirty="0" smtClean="0"/>
              <a:t>Criticità :difficoltà nel rinnovare le risorse umane, che tendono ad essere sempre le stesse, e alla frammentazione dei livelli associativi; aumento delle associazioni con finalità circoscritte e diminuzione degli associati)!</a:t>
            </a:r>
          </a:p>
          <a:p>
            <a:pPr marL="274320" indent="-26035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/>
              <a:t>I </a:t>
            </a:r>
            <a:r>
              <a:rPr lang="it-IT" sz="2400" b="1" dirty="0" smtClean="0"/>
              <a:t>disoccupati</a:t>
            </a:r>
            <a:r>
              <a:rPr lang="it-IT" sz="2400" dirty="0" smtClean="0"/>
              <a:t> iscritti al CIP di Porretta al 30/6/2014 sono 5.747, di cui 4.444 di lunga durata;</a:t>
            </a:r>
          </a:p>
          <a:p>
            <a:pPr marL="274320" indent="17463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590550" y="630238"/>
            <a:ext cx="8229600" cy="1143000"/>
          </a:xfrm>
        </p:spPr>
        <p:txBody>
          <a:bodyPr/>
          <a:lstStyle/>
          <a:p>
            <a:pPr algn="ctr"/>
            <a:r>
              <a:rPr lang="it-IT" sz="2200" b="1" dirty="0" smtClean="0"/>
              <a:t>Il programma di riordino per l’individuazione dell’unica forma pubblica di gestione dei servizi sociali  - LR 12/2013 – Distretto di Porretta Terme (5)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sz="half" idx="1"/>
          </p:nvPr>
        </p:nvSpPr>
        <p:spPr>
          <a:xfrm>
            <a:off x="395288" y="3978275"/>
            <a:ext cx="3744912" cy="2187575"/>
          </a:xfrm>
        </p:spPr>
        <p:txBody>
          <a:bodyPr rtlCol="0"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800" b="1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700" b="1" dirty="0"/>
              <a:t>SPORTELLI </a:t>
            </a:r>
            <a:r>
              <a:rPr lang="it-IT" sz="2700" b="1" dirty="0" smtClean="0"/>
              <a:t>SOCIALI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sz="27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7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sz="2700" b="1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700" dirty="0" smtClean="0"/>
              <a:t> 13 </a:t>
            </a:r>
            <a:r>
              <a:rPr lang="it-IT" sz="2700" dirty="0"/>
              <a:t>Sportelli Sociali presso i </a:t>
            </a:r>
            <a:r>
              <a:rPr lang="it-IT" sz="2700" dirty="0" smtClean="0"/>
              <a:t>Comuni </a:t>
            </a:r>
            <a:r>
              <a:rPr lang="it-IT" sz="2700" dirty="0"/>
              <a:t>del Distretto (figure </a:t>
            </a:r>
            <a:r>
              <a:rPr lang="it-IT" sz="2700" dirty="0" smtClean="0"/>
              <a:t>amministrative, spesso non “</a:t>
            </a:r>
            <a:r>
              <a:rPr lang="it-IT" sz="2700" dirty="0" err="1" smtClean="0"/>
              <a:t>mono-dedicate</a:t>
            </a:r>
            <a:r>
              <a:rPr lang="it-IT" sz="2700" dirty="0" smtClean="0"/>
              <a:t>”)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sz="27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800" dirty="0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87900" y="2060575"/>
            <a:ext cx="4043363" cy="4000500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b="1" dirty="0"/>
              <a:t>SERVIZIO SOCIALE PROFESSIONALE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dirty="0"/>
              <a:t>Erogato dall’Azienda Usl ( su delega dei Comuni 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b="1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b="1" dirty="0" smtClean="0"/>
              <a:t>Area Minori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b="1" dirty="0" smtClean="0"/>
              <a:t> </a:t>
            </a:r>
            <a:r>
              <a:rPr lang="it-IT" dirty="0"/>
              <a:t>• 4 Assistenti Sociali  100% Bilancio Sociale; </a:t>
            </a:r>
            <a:endParaRPr lang="it-IT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dirty="0" smtClean="0"/>
              <a:t>• </a:t>
            </a:r>
            <a:r>
              <a:rPr lang="it-IT" dirty="0"/>
              <a:t>1 Assistente Sociale al 50% Bilancio Sociale; </a:t>
            </a:r>
            <a:endParaRPr lang="it-IT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dirty="0" smtClean="0"/>
              <a:t>• </a:t>
            </a:r>
            <a:r>
              <a:rPr lang="it-IT" dirty="0"/>
              <a:t>1 Educatore Professionale 100% Bilancio </a:t>
            </a:r>
            <a:r>
              <a:rPr lang="it-IT" dirty="0" smtClean="0"/>
              <a:t>Sociale</a:t>
            </a:r>
            <a:endParaRPr lang="it-IT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b="1" dirty="0"/>
              <a:t>Area Disabili </a:t>
            </a:r>
            <a:endParaRPr lang="it-IT" b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dirty="0" smtClean="0"/>
              <a:t>• </a:t>
            </a:r>
            <a:r>
              <a:rPr lang="it-IT" dirty="0"/>
              <a:t>2 Assistenti Sociali al 60% Bilancio </a:t>
            </a:r>
            <a:r>
              <a:rPr lang="it-IT" dirty="0" smtClean="0"/>
              <a:t>Sociale</a:t>
            </a:r>
            <a:endParaRPr lang="it-IT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b="1" dirty="0"/>
              <a:t>Area Anziani </a:t>
            </a:r>
            <a:endParaRPr lang="it-IT" b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dirty="0" smtClean="0"/>
              <a:t>• </a:t>
            </a:r>
            <a:r>
              <a:rPr lang="it-IT" dirty="0"/>
              <a:t>4 assistenti sociali 100% Bilancio Sociale </a:t>
            </a:r>
            <a:endParaRPr lang="it-IT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dirty="0" smtClean="0"/>
              <a:t>• </a:t>
            </a:r>
            <a:r>
              <a:rPr lang="it-IT" dirty="0"/>
              <a:t>1 operatore amministrativo al 50% Bilancio Sociale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b="1" dirty="0"/>
              <a:t>Area Trasversale </a:t>
            </a:r>
            <a:endParaRPr lang="it-IT" b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dirty="0" smtClean="0"/>
              <a:t>• </a:t>
            </a:r>
            <a:r>
              <a:rPr lang="it-IT" dirty="0"/>
              <a:t>n.1 responsabile delle Attività Socio Sanitarie al 50% Bilancio Sociale • 2 operatori amministrativi al 50% a carico del Bilancio Sociale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</p:txBody>
      </p:sp>
      <p:sp>
        <p:nvSpPr>
          <p:cNvPr id="16389" name="CasellaDiTesto 5"/>
          <p:cNvSpPr txBox="1">
            <a:spLocks noChangeArrowheads="1"/>
          </p:cNvSpPr>
          <p:nvPr/>
        </p:nvSpPr>
        <p:spPr bwMode="auto">
          <a:xfrm>
            <a:off x="323850" y="2276475"/>
            <a:ext cx="3357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/>
              <a:t>IL SST OGGI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250825" y="3716338"/>
            <a:ext cx="4033838" cy="29527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4572000" y="1844675"/>
            <a:ext cx="4392613" cy="40322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539750" y="2276475"/>
            <a:ext cx="2879725" cy="3603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1" name="Connettore 7 10"/>
          <p:cNvCxnSpPr/>
          <p:nvPr/>
        </p:nvCxnSpPr>
        <p:spPr>
          <a:xfrm rot="5400000">
            <a:off x="1547813" y="2924175"/>
            <a:ext cx="1008062" cy="43338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12"/>
          <p:cNvCxnSpPr>
            <a:stCxn id="9" idx="3"/>
          </p:cNvCxnSpPr>
          <p:nvPr/>
        </p:nvCxnSpPr>
        <p:spPr>
          <a:xfrm>
            <a:off x="3419475" y="2457450"/>
            <a:ext cx="865188" cy="68421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429124" y="5934670"/>
            <a:ext cx="4572000" cy="307777"/>
          </a:xfrm>
          <a:prstGeom prst="rect">
            <a:avLst/>
          </a:prstGeom>
          <a:ln w="12700" cap="rnd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wrap="square">
            <a:sp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4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b="1" dirty="0" smtClean="0"/>
              <a:t>Il programma di riordino per l’individuazione dell’unica forma pubblica di gestione dei servizi sociali  - LR 12/2013 – Distretto di Porretta Terme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500063" y="2071688"/>
            <a:ext cx="8229600" cy="45259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2400" b="1" i="1" dirty="0" smtClean="0"/>
              <a:t>Scelta unica forma pubblica di gestione dei servizi sociali e sociosanitari, maggio 2014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850900" y="3149600"/>
            <a:ext cx="2857500" cy="1000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</a:rPr>
              <a:t>Programmazione</a:t>
            </a:r>
            <a:r>
              <a:rPr lang="it-IT" dirty="0"/>
              <a:t>, </a:t>
            </a:r>
            <a:r>
              <a:rPr lang="it-IT" dirty="0">
                <a:solidFill>
                  <a:schemeClr val="tx1"/>
                </a:solidFill>
              </a:rPr>
              <a:t>regolazione e committenza </a:t>
            </a:r>
            <a:r>
              <a:rPr lang="it-IT" dirty="0"/>
              <a:t>	</a:t>
            </a:r>
          </a:p>
        </p:txBody>
      </p:sp>
      <p:sp>
        <p:nvSpPr>
          <p:cNvPr id="7" name="Rettangolo 6"/>
          <p:cNvSpPr/>
          <p:nvPr/>
        </p:nvSpPr>
        <p:spPr>
          <a:xfrm>
            <a:off x="5099050" y="3149600"/>
            <a:ext cx="2857500" cy="1000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rgbClr val="002060"/>
                </a:solidFill>
              </a:rPr>
              <a:t>Comitato di Distretto su istruttoria dell’Ufficio di Piano</a:t>
            </a:r>
          </a:p>
        </p:txBody>
      </p:sp>
      <p:sp>
        <p:nvSpPr>
          <p:cNvPr id="9" name="Rettangolo 8"/>
          <p:cNvSpPr/>
          <p:nvPr/>
        </p:nvSpPr>
        <p:spPr>
          <a:xfrm>
            <a:off x="857250" y="4660900"/>
            <a:ext cx="2857500" cy="1000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</a:rPr>
              <a:t>Gestione pubblica dei servizi sociali e sociosanitari 	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3851275" y="5157788"/>
            <a:ext cx="10064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5170488" y="4432300"/>
            <a:ext cx="2857500" cy="1373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rgbClr val="FF0000"/>
                </a:solidFill>
              </a:rPr>
              <a:t>Unione dei Comuni dell’Appennino Bolognese in forma diretta ovvero attraverso un proprio organismo strumentale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3854450" y="3644900"/>
            <a:ext cx="10048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827088" y="3141663"/>
            <a:ext cx="2881312" cy="10080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827088" y="4652963"/>
            <a:ext cx="2881312" cy="10080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4932363" y="2708275"/>
            <a:ext cx="2879725" cy="10080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5076825" y="3141663"/>
            <a:ext cx="2951163" cy="10080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5076825" y="4437063"/>
            <a:ext cx="2951163" cy="13684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755650" y="557213"/>
            <a:ext cx="8229600" cy="1143000"/>
          </a:xfrm>
        </p:spPr>
        <p:txBody>
          <a:bodyPr/>
          <a:lstStyle/>
          <a:p>
            <a:pPr algn="ctr"/>
            <a:r>
              <a:rPr lang="it-IT" sz="2400" b="1" smtClean="0"/>
              <a:t>Il programma di riordino per l’individuazione dell’unica forma pubblica di gestione dei servizi sociali  - LR 12/2013 – Distretto di Porretta Terme (3)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457200" y="1812925"/>
            <a:ext cx="8229600" cy="50720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600" b="1" i="1" dirty="0" smtClean="0"/>
              <a:t>Gruppo Tecnico-Politico </a:t>
            </a:r>
            <a:r>
              <a:rPr lang="it-IT" sz="1600" b="1" i="1" dirty="0" smtClean="0">
                <a:solidFill>
                  <a:srgbClr val="FF0000"/>
                </a:solidFill>
              </a:rPr>
              <a:t>per la costruzione del nuovo modello di Accesso e Servizio </a:t>
            </a:r>
            <a:r>
              <a:rPr lang="it-IT" sz="1600" b="1" i="1" dirty="0" smtClean="0">
                <a:solidFill>
                  <a:srgbClr val="FF0000"/>
                </a:solidFill>
              </a:rPr>
              <a:t>Sociale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1600" b="1" dirty="0" smtClean="0"/>
              <a:t>	Indirizzi /Obiettivi e criteri</a:t>
            </a:r>
            <a:r>
              <a:rPr lang="it-IT" sz="1600" b="1" dirty="0" smtClean="0"/>
              <a:t> </a:t>
            </a:r>
            <a:r>
              <a:rPr lang="it-IT" sz="1600" b="1" dirty="0" smtClean="0"/>
              <a:t>ordinatori </a:t>
            </a:r>
            <a:r>
              <a:rPr lang="it-IT" sz="1600" b="1" dirty="0" smtClean="0"/>
              <a:t>per l’organizzazione del </a:t>
            </a:r>
            <a:r>
              <a:rPr lang="it-IT" sz="1600" b="1" dirty="0" smtClean="0"/>
              <a:t>SST</a:t>
            </a:r>
            <a:endParaRPr lang="it-IT" sz="1600" b="1" dirty="0" smtClean="0"/>
          </a:p>
          <a:p>
            <a:pPr marL="0" indent="263525" algn="just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it-IT" sz="1600" dirty="0" smtClean="0"/>
              <a:t>Superamento della delega;</a:t>
            </a:r>
            <a:endParaRPr lang="it-IT" sz="16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S</a:t>
            </a:r>
            <a:r>
              <a:rPr lang="it-IT" sz="1600" dirty="0" smtClean="0"/>
              <a:t>uperamento </a:t>
            </a:r>
            <a:r>
              <a:rPr lang="it-IT" sz="1600" dirty="0" smtClean="0"/>
              <a:t>dell’accesso differenziato per residenza);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Gestione coordinata delle attività </a:t>
            </a:r>
            <a:r>
              <a:rPr lang="it-IT" sz="1600" dirty="0" smtClean="0"/>
              <a:t>delle diverse aree organizzative;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Approccio </a:t>
            </a:r>
            <a:r>
              <a:rPr lang="it-IT" sz="1600" dirty="0" smtClean="0"/>
              <a:t>appropriato in relazione ai bisogni del nucleo nel suo particolare insieme (superamento dell’accesso differenziato per target)</a:t>
            </a:r>
            <a:endParaRPr lang="it-IT" sz="1600" b="1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M</a:t>
            </a:r>
            <a:r>
              <a:rPr lang="it-IT" sz="1600" dirty="0" smtClean="0"/>
              <a:t>odularità  del “riordino”(data </a:t>
            </a:r>
            <a:r>
              <a:rPr lang="it-IT" sz="1600" dirty="0" smtClean="0"/>
              <a:t>la necessaria gradualità nel ritiro delle deleghe all’AUSL);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Multidisciplinarietà </a:t>
            </a:r>
            <a:r>
              <a:rPr lang="it-IT" sz="1600" dirty="0" smtClean="0"/>
              <a:t>(responsabilità del caso su base territoriale e non per target);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integrazione Sportello Sociale e Sportello Scolastico (servizi educativi 0-3, centri estivi, </a:t>
            </a:r>
            <a:r>
              <a:rPr lang="it-IT" sz="1600" dirty="0" err="1" smtClean="0"/>
              <a:t>pre</a:t>
            </a:r>
            <a:r>
              <a:rPr lang="it-IT" sz="1600" dirty="0" smtClean="0"/>
              <a:t>/post scuola, mensa e trasporti) in un unico sportello integrato;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Struttura </a:t>
            </a:r>
            <a:r>
              <a:rPr lang="it-IT" sz="1600" dirty="0" smtClean="0"/>
              <a:t>organizzativa “corta” (necessaria, perche sia sostenibile);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Cultura </a:t>
            </a:r>
            <a:r>
              <a:rPr lang="it-IT" sz="1600" dirty="0" smtClean="0"/>
              <a:t>organizzativa fondata sulla metodologia del lavoro di gruppo;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1600" dirty="0" smtClean="0"/>
              <a:t>Standard organizzativi in linea con </a:t>
            </a:r>
            <a:r>
              <a:rPr lang="it-IT" sz="1600" b="1" dirty="0" err="1" smtClean="0"/>
              <a:t>dgr</a:t>
            </a:r>
            <a:r>
              <a:rPr lang="it-IT" sz="1600" b="1" dirty="0" smtClean="0"/>
              <a:t> 1012/2014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755650" y="44450"/>
            <a:ext cx="8229600" cy="1143000"/>
          </a:xfrm>
        </p:spPr>
        <p:txBody>
          <a:bodyPr/>
          <a:lstStyle/>
          <a:p>
            <a:pPr algn="ctr"/>
            <a:r>
              <a:rPr lang="it-IT" sz="4000" b="1" smtClean="0"/>
              <a:t>Il SST nel Welfare Comunitario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428625" y="1196975"/>
            <a:ext cx="8229600" cy="5143500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600" dirty="0" smtClean="0"/>
              <a:t>Va ripensato il rapporto con il cittadino e le famiglie: </a:t>
            </a:r>
            <a:r>
              <a:rPr lang="it-IT" sz="2000" b="1" dirty="0" smtClean="0"/>
              <a:t>già oggi le famiglie gestiscono in modo autonomo, senza governo pubblico, buona parte delle risorse dedicate al welfare</a:t>
            </a:r>
            <a:r>
              <a:rPr lang="it-IT" sz="1600" b="1" dirty="0" smtClean="0"/>
              <a:t>.  </a:t>
            </a:r>
            <a:r>
              <a:rPr lang="it-IT" sz="1600" dirty="0" smtClean="0"/>
              <a:t>I</a:t>
            </a:r>
            <a:r>
              <a:rPr lang="it-IT" sz="1600" b="1" dirty="0" smtClean="0"/>
              <a:t>l servizio pubblico non sostituisce la responsabilità del singolo e del suo contesto sociale</a:t>
            </a:r>
            <a:r>
              <a:rPr lang="it-IT" sz="1600" dirty="0" smtClean="0"/>
              <a:t> ma si pone al loro fianco per sostenere e facilitare percorsi di uscita dalla condizione di emergenza o di gestione della fragilità o criticità temporanea o permanente.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6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600" dirty="0" smtClean="0"/>
              <a:t>Il </a:t>
            </a:r>
            <a:r>
              <a:rPr lang="it-IT" sz="2000" b="1" dirty="0" smtClean="0"/>
              <a:t>welfare community </a:t>
            </a:r>
            <a:r>
              <a:rPr lang="it-IT" sz="1600" dirty="0" smtClean="0"/>
              <a:t>considera i singoli cittadini e le loro aggregazioni sociali, </a:t>
            </a:r>
            <a:r>
              <a:rPr lang="it-IT" sz="1600" b="1" dirty="0" smtClean="0"/>
              <a:t>non solo come potenziali beneficiari dei servizi del sistema di welfare ma come </a:t>
            </a:r>
            <a:r>
              <a:rPr lang="it-IT" sz="2000" b="1" dirty="0" smtClean="0"/>
              <a:t>risorse della comunità </a:t>
            </a:r>
            <a:r>
              <a:rPr lang="it-IT" sz="1600" b="1" dirty="0" smtClean="0"/>
              <a:t>locale che concorrono alla definizione degli stessi interventi </a:t>
            </a:r>
            <a:r>
              <a:rPr lang="it-IT" sz="1600" dirty="0" smtClean="0"/>
              <a:t>volti a risolvere gli stati di bisogno evidenziati.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6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600" dirty="0" smtClean="0"/>
              <a:t>Il nuovo modello di welfare da implementare è un sistema di servizi al contempo </a:t>
            </a:r>
            <a:r>
              <a:rPr lang="it-IT" sz="2000" b="1" dirty="0" smtClean="0"/>
              <a:t>universalistico</a:t>
            </a:r>
            <a:r>
              <a:rPr lang="it-IT" sz="1600" dirty="0" smtClean="0"/>
              <a:t>, rivolto alla tutela dei diritti soggettivi per tutti i cittadini, ma al tempo stesso </a:t>
            </a:r>
            <a:r>
              <a:rPr lang="it-IT" sz="2000" b="1" dirty="0" smtClean="0"/>
              <a:t>selettivo</a:t>
            </a:r>
            <a:r>
              <a:rPr lang="it-IT" sz="1600" b="1" dirty="0" smtClean="0"/>
              <a:t>,</a:t>
            </a:r>
            <a:r>
              <a:rPr lang="it-IT" sz="1600" dirty="0" smtClean="0"/>
              <a:t> orientato verso alcune condizioni che richiedono maggiore attenzione.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t-IT" sz="14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it-IT" sz="1800" b="1" i="1" dirty="0" smtClean="0">
                <a:solidFill>
                  <a:schemeClr val="tx2"/>
                </a:solidFill>
              </a:rPr>
              <a:t>In questo scenario il Servizio Sociale Territoriale rappresenta la linea di frontiera e di accesso al sistema di welfare pubblico e si trova coinvolto anche nei processi di riorganizzazione istituzionale in corso.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1341</TotalTime>
  <Words>1838</Words>
  <Application>Microsoft Office PowerPoint</Application>
  <PresentationFormat>Presentazione su schermo (4:3)</PresentationFormat>
  <Paragraphs>201</Paragraphs>
  <Slides>19</Slides>
  <Notes>15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Times New Roman</vt:lpstr>
      <vt:lpstr>Helvetica</vt:lpstr>
      <vt:lpstr>Arial Unicode MS</vt:lpstr>
      <vt:lpstr>Wingdings</vt:lpstr>
      <vt:lpstr>Equinozio</vt:lpstr>
      <vt:lpstr>Grafico di Microsoft Office Excel</vt:lpstr>
      <vt:lpstr> “Le nuove competenze professionali per il lavoro di comunità” </vt:lpstr>
      <vt:lpstr>Il Distretto di Porretta Terme 13 Comuni, 2 Unioni (1/3)</vt:lpstr>
      <vt:lpstr>Il Distretto di Porretta Terme 13 Comuni, 2 Unioni (2/2)</vt:lpstr>
      <vt:lpstr>Profilo di comunità distrettuale (1/2) </vt:lpstr>
      <vt:lpstr>Profilo di comunità distrettuale (2/2)</vt:lpstr>
      <vt:lpstr>Il programma di riordino per l’individuazione dell’unica forma pubblica di gestione dei servizi sociali  - LR 12/2013 – Distretto di Porretta Terme (5)</vt:lpstr>
      <vt:lpstr>Il programma di riordino per l’individuazione dell’unica forma pubblica di gestione dei servizi sociali  - LR 12/2013 – Distretto di Porretta Terme</vt:lpstr>
      <vt:lpstr>Il programma di riordino per l’individuazione dell’unica forma pubblica di gestione dei servizi sociali  - LR 12/2013 – Distretto di Porretta Terme (3)</vt:lpstr>
      <vt:lpstr>Il SST nel Welfare Comunitario</vt:lpstr>
      <vt:lpstr>Come il SST partecipa al lavoro di comunità (DGR 1012/2014)</vt:lpstr>
      <vt:lpstr>Cosa viene identificato come lavoro di comunità? (1)</vt:lpstr>
      <vt:lpstr>Cosa viene identificato come lavoro di comunità? (2)</vt:lpstr>
      <vt:lpstr>Come impattano le competenze richieste per la realizzazione del lavoro di comunità sull’organizzazione dei servizi? (1)</vt:lpstr>
      <vt:lpstr>Come impattano le competenze richieste per la realizzazione del lavoro di comunità sull’organizzazione dei servizi? (2)</vt:lpstr>
      <vt:lpstr>Come impattano le competenze richieste per la realizzazione del lavoro di comunità sull’organizzazione dei servizi? (3)</vt:lpstr>
      <vt:lpstr>Esempi di esperienze e di progetti di lavoro di comunità nel Distretto di Porretta (1)</vt:lpstr>
      <vt:lpstr>Esempi di esperienze e di progetti di lavoro di comunità nel Distretto di Porretta (2)</vt:lpstr>
      <vt:lpstr>Esempi di esperienze e i progetti di lavoro di comunità nel Distretto di Porretta (3)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Annalisa</dc:creator>
  <cp:lastModifiedBy>Annalisa</cp:lastModifiedBy>
  <cp:revision>241</cp:revision>
  <dcterms:created xsi:type="dcterms:W3CDTF">2015-02-14T16:09:31Z</dcterms:created>
  <dcterms:modified xsi:type="dcterms:W3CDTF">2015-02-18T00:20:55Z</dcterms:modified>
</cp:coreProperties>
</file>